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26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91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3284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789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6291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980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208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19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1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59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89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50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19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66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52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2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722EC-AF5B-43AF-9F78-B7163CB5DFD5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8FE06D-BAC9-4EB8-83C5-7FE6F248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24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83643"/>
            <a:ext cx="7766936" cy="1646302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«Дети с ограниченными возможностями здоровья (ОВЗ)»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8468" y="4682428"/>
            <a:ext cx="7766936" cy="1096899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Педагог-психолог 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ru-RU" dirty="0">
                <a:solidFill>
                  <a:schemeClr val="tx1"/>
                </a:solidFill>
              </a:rPr>
              <a:t> квалификационной категории ЦПМПК –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Умная Юлия Борисовна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73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260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Спасибо за внимание! </a:t>
            </a:r>
            <a:r>
              <a:rPr lang="ru-RU" sz="5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6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94441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Кого считать  ребенком с ОВЗ?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49503"/>
            <a:ext cx="8596668" cy="3880773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детей, имеющих </a:t>
            </a:r>
            <a:r>
              <a:rPr lang="ru-RU" dirty="0">
                <a:solidFill>
                  <a:schemeClr val="tx1"/>
                </a:solidFill>
              </a:rPr>
              <a:t>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</a:t>
            </a:r>
            <a:r>
              <a:rPr lang="ru-RU" dirty="0" smtClean="0">
                <a:solidFill>
                  <a:schemeClr val="tx1"/>
                </a:solidFill>
              </a:rPr>
              <a:t>условий;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Статус ОВЗ ребенку дает психолого-медико-педагогическая комиссия (ПМПК)!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Понимание категорий ОВЗ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7334" y="1533165"/>
            <a:ext cx="3696703" cy="379167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Педагогическая расшифровка видов ОВЗ изложена в Федеральном Законе об образовании РФ. Он описывает специфику категорий «особых» школьников и специальные условия для получения образования каждой из них. </a:t>
            </a:r>
            <a:r>
              <a:rPr lang="ru-RU" sz="1400" dirty="0" smtClean="0">
                <a:solidFill>
                  <a:schemeClr val="tx1"/>
                </a:solidFill>
              </a:rPr>
              <a:t>К</a:t>
            </a:r>
            <a:r>
              <a:rPr lang="ru-RU" sz="1400" dirty="0">
                <a:solidFill>
                  <a:schemeClr val="tx1"/>
                </a:solidFill>
              </a:rPr>
              <a:t> ним относятся нарушения зрения, речи, опорно-двигательного аппарата, задержка психического развития (ЗПР), нарушения интеллектуального развития, расстройство поведения и общения, в том числе РАС и СДВГ, комплексные нарушения развития.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778630" y="1828800"/>
            <a:ext cx="3655627" cy="4072379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 точки зрения ВОЗ, нарушения – это проблемы </a:t>
            </a:r>
            <a:r>
              <a:rPr lang="ru-RU" sz="1400" dirty="0">
                <a:solidFill>
                  <a:schemeClr val="tx1"/>
                </a:solidFill>
              </a:rPr>
              <a:t>при развитии физиологических и (или) психологических функций организма (умственные</a:t>
            </a:r>
            <a:r>
              <a:rPr lang="ru-RU" sz="1400" dirty="0" smtClean="0">
                <a:solidFill>
                  <a:schemeClr val="tx1"/>
                </a:solidFill>
              </a:rPr>
              <a:t>, сенсорные</a:t>
            </a:r>
            <a:r>
              <a:rPr lang="ru-RU" sz="1400" dirty="0">
                <a:solidFill>
                  <a:schemeClr val="tx1"/>
                </a:solidFill>
              </a:rPr>
              <a:t>, речевые) и его структур (нервная, пищеварительная, эндокринная, сердечно-сосудистая, иммунная, дыхательная системы), их существенные отклонения и утрату. К формам нарушений относятся также задержки и отставание в процессе развития детей и подростков.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Какие категории детей относятся к ОВЗ?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0395"/>
            <a:ext cx="8596668" cy="388077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Глухие (АООП – 1);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Слабослышащие (АООП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2);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Слепые (АООП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3);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Слабовидящие (АООП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4);</a:t>
            </a:r>
          </a:p>
          <a:p>
            <a:r>
              <a:rPr lang="ru-RU" dirty="0">
                <a:solidFill>
                  <a:schemeClr val="tx1"/>
                </a:solidFill>
              </a:rPr>
              <a:t>С тяжелыми нарушениями речи (ТНР) </a:t>
            </a:r>
            <a:r>
              <a:rPr lang="ru-RU" dirty="0" smtClean="0">
                <a:solidFill>
                  <a:schemeClr val="tx1"/>
                </a:solidFill>
              </a:rPr>
              <a:t>(АООП </a:t>
            </a:r>
            <a:r>
              <a:rPr lang="ru-RU" dirty="0">
                <a:solidFill>
                  <a:schemeClr val="tx1"/>
                </a:solidFill>
              </a:rPr>
              <a:t>– 5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 нарушениями опорно-двигательного аппарата (НОДА) (АООП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6);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 задержкой психического развития (ЗПР) (АООП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7);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 расстройствами аутистического спектра (АООП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8);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 интеллектуальными нарушениями (УО).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8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493" y="487052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Что обозначает вторая цифра в варианте АООП?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 – предполагает, </a:t>
            </a:r>
            <a:r>
              <a:rPr lang="ru-RU" dirty="0">
                <a:solidFill>
                  <a:schemeClr val="tx1"/>
                </a:solidFill>
              </a:rPr>
              <a:t>что обучающийся получает </a:t>
            </a:r>
            <a:r>
              <a:rPr lang="ru-RU" b="1" dirty="0">
                <a:solidFill>
                  <a:schemeClr val="tx1"/>
                </a:solidFill>
              </a:rPr>
              <a:t>образование, полностью соответствующее по итоговым достижениям к моменту завершения обучения, образованию сверстников</a:t>
            </a:r>
            <a:r>
              <a:rPr lang="ru-RU" dirty="0">
                <a:solidFill>
                  <a:schemeClr val="tx1"/>
                </a:solidFill>
              </a:rPr>
              <a:t>, находясь в их среде и в те же сроки </a:t>
            </a:r>
            <a:r>
              <a:rPr lang="ru-RU" dirty="0" smtClean="0">
                <a:solidFill>
                  <a:schemeClr val="tx1"/>
                </a:solidFill>
              </a:rPr>
              <a:t>обучения (</a:t>
            </a:r>
            <a:r>
              <a:rPr lang="ru-RU" dirty="0">
                <a:solidFill>
                  <a:schemeClr val="tx1"/>
                </a:solidFill>
              </a:rPr>
              <a:t>ребенок обучается по общему с детьми без ОВЗ учебному плану. Его особые образовательные потребности удовлетворяются в ходе </a:t>
            </a:r>
            <a:r>
              <a:rPr lang="ru-RU" b="1" dirty="0">
                <a:solidFill>
                  <a:schemeClr val="tx1"/>
                </a:solidFill>
              </a:rPr>
              <a:t>внеурочной </a:t>
            </a:r>
            <a:r>
              <a:rPr lang="ru-RU" b="1" dirty="0" smtClean="0">
                <a:solidFill>
                  <a:schemeClr val="tx1"/>
                </a:solidFill>
              </a:rPr>
              <a:t>работы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2 - </a:t>
            </a:r>
            <a:r>
              <a:rPr lang="ru-RU" dirty="0">
                <a:solidFill>
                  <a:schemeClr val="tx1"/>
                </a:solidFill>
              </a:rPr>
              <a:t>предполагает, что обучающийся получает образование в </a:t>
            </a:r>
            <a:r>
              <a:rPr lang="ru-RU" b="1" dirty="0">
                <a:solidFill>
                  <a:schemeClr val="tx1"/>
                </a:solidFill>
              </a:rPr>
              <a:t>пролонгированные сроки</a:t>
            </a:r>
            <a:r>
              <a:rPr lang="ru-RU" dirty="0">
                <a:solidFill>
                  <a:schemeClr val="tx1"/>
                </a:solidFill>
              </a:rPr>
              <a:t> обучения. Обучение по второму варианту свидетельствует о том, что уровень сложности образовательной программы ниже, в учебный план включены курсы коррекционно-развивающей области, обозначенные во ФГОС и </a:t>
            </a:r>
            <a:r>
              <a:rPr lang="ru-RU" dirty="0" smtClean="0">
                <a:solidFill>
                  <a:schemeClr val="tx1"/>
                </a:solidFill>
              </a:rPr>
              <a:t>АООП);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6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493" y="487052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Что обозначает вторая цифра в варианте АООП?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04215"/>
            <a:ext cx="8596668" cy="413714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 – </a:t>
            </a:r>
            <a:r>
              <a:rPr lang="ru-RU" dirty="0">
                <a:solidFill>
                  <a:schemeClr val="tx1"/>
                </a:solidFill>
              </a:rPr>
              <a:t>предполагает, что обучающийся получает образование, которое по содержанию и итоговым достижениям не соотносится к моменту завершения школьного обучения с содержанием и итоговыми достижениями сверстников, не имеющих </a:t>
            </a:r>
            <a:r>
              <a:rPr lang="ru-RU" dirty="0" smtClean="0">
                <a:solidFill>
                  <a:schemeClr val="tx1"/>
                </a:solidFill>
              </a:rPr>
              <a:t>статус ОВЗ, </a:t>
            </a:r>
            <a:r>
              <a:rPr lang="ru-RU" dirty="0">
                <a:solidFill>
                  <a:schemeClr val="tx1"/>
                </a:solidFill>
              </a:rPr>
              <a:t>в пролонгированные сроки (для обучающихся с нарушением слуха, зрения, опорно-двигательного аппарата, расстройством аутистического спектра и </a:t>
            </a:r>
            <a:r>
              <a:rPr lang="ru-RU" b="1" dirty="0" smtClean="0">
                <a:solidFill>
                  <a:schemeClr val="tx1"/>
                </a:solidFill>
              </a:rPr>
              <a:t>легкой умственной отсталостью</a:t>
            </a:r>
            <a:r>
              <a:rPr lang="ru-RU" dirty="0" smtClean="0">
                <a:solidFill>
                  <a:schemeClr val="tx1"/>
                </a:solidFill>
              </a:rPr>
              <a:t>). По окончании выдается </a:t>
            </a:r>
            <a:r>
              <a:rPr lang="ru-RU" b="1" dirty="0" smtClean="0">
                <a:solidFill>
                  <a:schemeClr val="tx1"/>
                </a:solidFill>
              </a:rPr>
              <a:t>свидетельство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4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предполагает, что обучающийся получает образование, которое по содержанию и итоговым достижениям не соотносится к моменту завершения школьного обучения с содержанием и итоговыми достижениями сверстников, не имеющих </a:t>
            </a:r>
            <a:r>
              <a:rPr lang="ru-RU" dirty="0" smtClean="0">
                <a:solidFill>
                  <a:schemeClr val="tx1"/>
                </a:solidFill>
              </a:rPr>
              <a:t>статус ОВЗ, </a:t>
            </a:r>
            <a:r>
              <a:rPr lang="ru-RU" dirty="0">
                <a:solidFill>
                  <a:schemeClr val="tx1"/>
                </a:solidFill>
              </a:rPr>
              <a:t>в пролонгированные сроки (для обучающихся с </a:t>
            </a:r>
            <a:r>
              <a:rPr lang="ru-RU" b="1" dirty="0">
                <a:solidFill>
                  <a:schemeClr val="tx1"/>
                </a:solidFill>
              </a:rPr>
              <a:t>умственной отсталостью (умеренной, тяжелой, глубокой степени, тяжелыми и множественными нарушениями развития</a:t>
            </a:r>
            <a:r>
              <a:rPr lang="ru-RU" dirty="0">
                <a:solidFill>
                  <a:schemeClr val="tx1"/>
                </a:solidFill>
              </a:rPr>
              <a:t>). На основе данного варианта программы образовательная организация разрабатывает специальную индивидуальную программу развития (</a:t>
            </a:r>
            <a:r>
              <a:rPr lang="ru-RU" b="1" dirty="0">
                <a:solidFill>
                  <a:schemeClr val="tx1"/>
                </a:solidFill>
              </a:rPr>
              <a:t>СИПР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5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Варианты АООП для детей с ОВЗ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338606"/>
            <a:ext cx="8768324" cy="5316997"/>
          </a:xfrm>
        </p:spPr>
      </p:pic>
    </p:spTree>
    <p:extLst>
      <p:ext uri="{BB962C8B-B14F-4D97-AF65-F5344CB8AC3E}">
        <p14:creationId xmlns:p14="http://schemas.microsoft.com/office/powerpoint/2010/main" val="41862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Чем отличается АОП и АООП?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919" y="1488613"/>
            <a:ext cx="8596668" cy="491218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АООП разрабатывается на детей, обучающихся на дому, в специальном (коррекционном) общеобразовательном (коррекционном) классе, в специальной школе (интернат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АОП - если </a:t>
            </a:r>
            <a:r>
              <a:rPr lang="ru-RU" dirty="0">
                <a:solidFill>
                  <a:schemeClr val="tx1"/>
                </a:solidFill>
              </a:rPr>
              <a:t>дети с ОВЗ обучаются в общеобразовательном учреждении, инклюзивном </a:t>
            </a:r>
            <a:r>
              <a:rPr lang="ru-RU" dirty="0" smtClean="0">
                <a:solidFill>
                  <a:schemeClr val="tx1"/>
                </a:solidFill>
              </a:rPr>
              <a:t>классе</a:t>
            </a:r>
            <a:r>
              <a:rPr lang="ru-RU" dirty="0">
                <a:solidFill>
                  <a:schemeClr val="tx1"/>
                </a:solidFill>
              </a:rPr>
              <a:t>;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АОП </a:t>
            </a:r>
            <a:r>
              <a:rPr lang="ru-RU" dirty="0">
                <a:solidFill>
                  <a:schemeClr val="tx1"/>
                </a:solidFill>
              </a:rPr>
              <a:t>и АООП применяются в зависимости от варианта программы, формы получения образования и образовательной организации: массовая школа (инклюзивный класс, коррекционный класс, семейное образование, индивидуальное обучение на дому) и специальная (коррекционная школа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АООП </a:t>
            </a:r>
            <a:r>
              <a:rPr lang="ru-RU" dirty="0">
                <a:solidFill>
                  <a:schemeClr val="tx1"/>
                </a:solidFill>
              </a:rPr>
              <a:t>(адаптированные основные образовательные программы) разрабатываются по уровням образования при наличии в образовательной организации отдельных классов для обучающихся с ОВЗ (по категориям), а АОП и/или индивидуальных учебных планов для каждого обучающегося с ОВЗ при совместном обучении.</a:t>
            </a:r>
          </a:p>
        </p:txBody>
      </p:sp>
    </p:spTree>
    <p:extLst>
      <p:ext uri="{BB962C8B-B14F-4D97-AF65-F5344CB8AC3E}">
        <p14:creationId xmlns:p14="http://schemas.microsoft.com/office/powerpoint/2010/main" val="605727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Активные ссылки: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13834"/>
            <a:ext cx="8596668" cy="457014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 79 ст. ФЗ «Об образовании»: </a:t>
            </a:r>
            <a:r>
              <a:rPr lang="en-US" dirty="0">
                <a:solidFill>
                  <a:schemeClr val="tx1"/>
                </a:solidFill>
              </a:rPr>
              <a:t>http://www.consultant.ru/document/cons_doc_LAW_140174/708566b2fd52d51c70e2f0c8e02abb2d81a6c22e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На комментарии к 79 ст. ФЗ «Об образовании»: </a:t>
            </a:r>
            <a:r>
              <a:rPr lang="en-US" dirty="0">
                <a:solidFill>
                  <a:schemeClr val="tx1"/>
                </a:solidFill>
              </a:rPr>
              <a:t>https://</a:t>
            </a:r>
            <a:r>
              <a:rPr lang="en-US" dirty="0" smtClean="0">
                <a:solidFill>
                  <a:schemeClr val="tx1"/>
                </a:solidFill>
              </a:rPr>
              <a:t>lexed.ru/praktika/realizatsiya-273-fz/detail.php?ELEMENT_ID=2901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smtClean="0">
                <a:solidFill>
                  <a:schemeClr val="tx1"/>
                </a:solidFill>
              </a:rPr>
              <a:t>Международную классификацию </a:t>
            </a:r>
            <a:r>
              <a:rPr lang="ru-RU" dirty="0">
                <a:solidFill>
                  <a:schemeClr val="tx1"/>
                </a:solidFill>
              </a:rPr>
              <a:t>функционирования, ограничений жизнедеятельности и здоровья детей и </a:t>
            </a:r>
            <a:r>
              <a:rPr lang="ru-RU" dirty="0" smtClean="0">
                <a:solidFill>
                  <a:schemeClr val="tx1"/>
                </a:solidFill>
              </a:rPr>
              <a:t>подростков (ВОЗ): </a:t>
            </a:r>
            <a:r>
              <a:rPr lang="en-US" dirty="0">
                <a:solidFill>
                  <a:schemeClr val="tx1"/>
                </a:solidFill>
              </a:rPr>
              <a:t>https://www.who.int/publications/list/2016/icd-children/ru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На описание вариантов АООП для детей с ОВЗ: </a:t>
            </a:r>
            <a:r>
              <a:rPr lang="en-US" dirty="0">
                <a:solidFill>
                  <a:schemeClr val="tx1"/>
                </a:solidFill>
              </a:rPr>
              <a:t>https://</a:t>
            </a:r>
            <a:r>
              <a:rPr lang="en-US" dirty="0" smtClean="0">
                <a:solidFill>
                  <a:schemeClr val="tx1"/>
                </a:solidFill>
              </a:rPr>
              <a:t>eduface.ru/consultation/ombudsmen/varianty_adaptirovannoj_obrazovatel_noj_programmy_dlya_detej_s_ogranichennymi_vozmozhnostyami_zdorov_ya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Отличие АОП и АООП: </a:t>
            </a:r>
            <a:r>
              <a:rPr lang="en-US" dirty="0">
                <a:solidFill>
                  <a:schemeClr val="tx1"/>
                </a:solidFill>
              </a:rPr>
              <a:t>https://sch1194zg.mskobr.ru/attach_files/upload_users_files/5e87002fea551.pdf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98837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431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Аспект</vt:lpstr>
      <vt:lpstr>«Дети с ограниченными возможностями здоровья (ОВЗ)»</vt:lpstr>
      <vt:lpstr>Кого считать  ребенком с ОВЗ?</vt:lpstr>
      <vt:lpstr>Понимание категорий ОВЗ</vt:lpstr>
      <vt:lpstr>Какие категории детей относятся к ОВЗ?</vt:lpstr>
      <vt:lpstr>Что обозначает вторая цифра в варианте АООП?</vt:lpstr>
      <vt:lpstr>Что обозначает вторая цифра в варианте АООП?</vt:lpstr>
      <vt:lpstr>Варианты АООП для детей с ОВЗ</vt:lpstr>
      <vt:lpstr>Чем отличается АОП и АООП?</vt:lpstr>
      <vt:lpstr>Активные ссылки:</vt:lpstr>
      <vt:lpstr>Спасибо за внимание!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«Дети с ограниченными возможностями здоровья (ОВЗ)»</dc:title>
  <dc:creator>Пользователь Windows</dc:creator>
  <cp:lastModifiedBy>Пользователь Windows</cp:lastModifiedBy>
  <cp:revision>11</cp:revision>
  <dcterms:created xsi:type="dcterms:W3CDTF">2021-03-16T06:05:23Z</dcterms:created>
  <dcterms:modified xsi:type="dcterms:W3CDTF">2021-03-16T08:35:23Z</dcterms:modified>
</cp:coreProperties>
</file>